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1CCF-FF6F-4E26-A587-F7303997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FE896-2760-4D16-BBD6-4374D31D7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53CCD-B085-4CCB-B0E0-B2A45AB7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12A27-0577-4B31-9690-834F8F91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1CFCD-9C10-40D2-9C11-24AAEB7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9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D005-94A0-4793-B475-914E4B8D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5785D-A4C2-4A26-8F0C-590FA94AA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B8AD-DED8-450A-BD60-EDF0B995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43C01-DE8B-418F-886B-E589FEDC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DD59D-3881-425F-B605-777C9499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8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25FE8-1250-447A-8505-BD884C372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1EFAC-DEC8-477F-AD4D-CDB9D123F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6C4A5-3F45-48E1-8D12-D3A44314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BDE8D-A284-4F14-B73C-03D31150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FBBC4-B292-426F-BA32-2179D5CE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A5FA-EC44-422D-A48A-5120A965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8815-E571-431A-A9CB-A203A968E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08303-E53B-4758-A6B8-D66C13CB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CA713-B35C-4A7D-9575-44B2F0E3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84DF9-13C2-47E2-9587-6868FE30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3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95C2-98CF-403D-BB91-0B068622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0C7DB-C385-45CC-8218-0379CA348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DBD76-B767-44C8-94A0-66192856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1E62-6CB9-4E8A-9E48-C4A0BC6F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50505-8841-4D64-92D5-DECAF886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6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43FC-1C0B-419A-977C-182E29B7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21A76-9743-4246-BC48-196325F5F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ED795-6BE3-468B-9299-128AFCB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52B2A-B381-453C-8FB8-685E391E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C64F0-5D51-454E-8CDA-C27D657B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EA12A-24AE-4EEB-962C-01C147EC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0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66E4-A947-482A-B60A-E84BA328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7CD83-0E9A-44F8-9D7D-15FB15CC9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1BF44-F998-4A51-A4DF-7AC47893A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96AB3-BC6A-4FB6-A834-B3F22A8BA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C30E2-704D-439A-A7B4-5DA41FDFA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960B33-E1B1-40BD-9799-0F84DB46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C48E32-3915-466F-B1CA-F3B1453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19DE9-B89F-4535-AD9B-40BDB629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8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3981-CE3D-4013-BD83-73815111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0A60B-D159-41D9-9173-ED5CD0C4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B0346-9EC4-47F4-B150-C18DCC60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F8317-E713-4C3A-84A7-F16CB0CE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3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BF1A1-20AF-45F7-ADE3-54899A1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86D55-3569-4DBE-883D-55C34ACB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A8BD1-C1C1-440F-B731-3F674705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2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E47B-0741-407C-AB47-8CC2AEA1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353A-FED7-4810-80F0-B82F2DB43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7C9F7-2E35-4571-A25A-EE7724581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83B1F-D257-4172-810D-C965E10A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ABBF-9217-4888-8F85-15343FE9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33927-A877-4D65-B3FA-087D4FA3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4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41F-F847-492D-8E88-0A4AAE66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FA597-174C-44E9-AD36-5ACEF9637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A4E83-5164-4483-905A-C51F6CF7A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53A19-F089-4F6A-83D0-FD6C75CA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9E6B1-1342-423E-8160-9BBB79EA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B65A9-8667-4857-A286-A9523B04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2FAE7-10A7-425F-9430-BCC9AA2A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D0096-A231-4E93-AA6F-EFA9CF59B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EF3E9-81A8-48A6-AEF4-38022785C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A8706-399D-4EF7-A0B6-A3D964C442B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3952-75FE-404D-8B64-2422E307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800AA-DB96-4EA2-9A45-ECC13FD46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B9615-A2B9-4645-8B7A-AA10304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3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10.png"/><Relationship Id="rId10" Type="http://schemas.openxmlformats.org/officeDocument/2006/relationships/image" Target="../media/image38.png"/><Relationship Id="rId4" Type="http://schemas.openxmlformats.org/officeDocument/2006/relationships/image" Target="../media/image300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1907B-C367-474C-A8CC-C591B083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22E5E-C45C-4A40-9019-A09FFE789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1709"/>
            <a:ext cx="9144000" cy="1278491"/>
          </a:xfrm>
          <a:effectLst>
            <a:glow rad="254000">
              <a:schemeClr val="accent1">
                <a:alpha val="0"/>
              </a:scheme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rgbClr val="C00000">
                      <a:alpha val="40000"/>
                    </a:srgbClr>
                  </a:glow>
                </a:effectLst>
                <a:latin typeface="Lucida Sans" panose="020B0602030504020204" pitchFamily="34" charset="0"/>
              </a:rPr>
              <a:t>Zombie Outbreak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A5F2E-7F4F-465B-A10F-F86DE76A8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0199"/>
            <a:ext cx="9144000" cy="3167743"/>
          </a:xfrm>
          <a:effectLst>
            <a:glow rad="254000">
              <a:schemeClr val="accent1">
                <a:alpha val="0"/>
              </a:scheme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rgbClr val="C00000">
                      <a:alpha val="40000"/>
                    </a:srgbClr>
                  </a:glow>
                </a:effectLst>
              </a:rPr>
              <a:t>A discussion on the why and the what to do from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effectLst>
                  <a:glow rad="63500">
                    <a:srgbClr val="C00000">
                      <a:alpha val="40000"/>
                    </a:srgbClr>
                  </a:glow>
                </a:effectLst>
              </a:rPr>
              <a:t>Justin Butler</a:t>
            </a:r>
          </a:p>
        </p:txBody>
      </p:sp>
    </p:spTree>
    <p:extLst>
      <p:ext uri="{BB962C8B-B14F-4D97-AF65-F5344CB8AC3E}">
        <p14:creationId xmlns:p14="http://schemas.microsoft.com/office/powerpoint/2010/main" val="14172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68" y="104062"/>
            <a:ext cx="10759263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Other Research Possibility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C43AE-2864-41BE-A1AB-E802AF8C2F90}"/>
                  </a:ext>
                </a:extLst>
              </p:cNvPr>
              <p:cNvSpPr txBox="1"/>
              <p:nvPr/>
            </p:nvSpPr>
            <p:spPr>
              <a:xfrm>
                <a:off x="3826735" y="1600220"/>
                <a:ext cx="3840830" cy="935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C43AE-2864-41BE-A1AB-E802AF8C2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5" y="1600220"/>
                <a:ext cx="3840830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204336-6C1F-4597-811D-001DD4807C04}"/>
                  </a:ext>
                </a:extLst>
              </p:cNvPr>
              <p:cNvSpPr txBox="1"/>
              <p:nvPr/>
            </p:nvSpPr>
            <p:spPr>
              <a:xfrm>
                <a:off x="2066924" y="2705815"/>
                <a:ext cx="7360451" cy="12448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204336-6C1F-4597-811D-001DD4807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4" y="2705815"/>
                <a:ext cx="7360451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99BBF-ACA1-45FB-94FA-28DA5BB4161D}"/>
                  </a:ext>
                </a:extLst>
              </p:cNvPr>
              <p:cNvSpPr txBox="1"/>
              <p:nvPr/>
            </p:nvSpPr>
            <p:spPr>
              <a:xfrm>
                <a:off x="257175" y="4505325"/>
                <a:ext cx="11380381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Notice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C00000"/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C00000"/>
                              </a:glo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>
                                  <a:glow rad="50800">
                                    <a:srgbClr val="C00000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>
                                  <a:glow rad="50800">
                                    <a:srgbClr val="C00000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>
                                  <a:glow rad="50800">
                                    <a:srgbClr val="C00000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 will approach 1. Thus,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effectLst>
                          <a:glow rad="50800">
                            <a:srgbClr val="C00000"/>
                          </a:glow>
                        </a:effectLst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 is much larger than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effectLst>
                          <a:glow rad="50800">
                            <a:srgbClr val="C00000"/>
                          </a:glow>
                        </a:effectLst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>
                      <a:glow rad="50800">
                        <a:srgbClr val="C00000"/>
                      </a:glow>
                    </a:effectLst>
                  </a:rPr>
                  <a:t> (as it should be), the skill of humans will surpass those of the zombies over time.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99BBF-ACA1-45FB-94FA-28DA5BB41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4505325"/>
                <a:ext cx="11380381" cy="1168077"/>
              </a:xfrm>
              <a:prstGeom prst="rect">
                <a:avLst/>
              </a:prstGeom>
              <a:blipFill>
                <a:blip r:embed="rId4"/>
                <a:stretch>
                  <a:fillRect l="-1393" b="-16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2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2" y="203338"/>
            <a:ext cx="5444996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B15C7-4076-4034-980A-1426D43E91F7}"/>
              </a:ext>
            </a:extLst>
          </p:cNvPr>
          <p:cNvSpPr txBox="1"/>
          <p:nvPr/>
        </p:nvSpPr>
        <p:spPr>
          <a:xfrm>
            <a:off x="228600" y="1590675"/>
            <a:ext cx="111918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References: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Wikipedia Contributors. “Types of Zombies.” November 15, 2017. Accessed November 25, 2017 at http://zombie.wikia.com/wiki/Types_of_Zombies</a:t>
            </a:r>
          </a:p>
          <a:p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YouTube. (July 4, 2013). “BITE ME: Full Season 1” Retrieved from https://www.youtube.com/watch?v=4Uo1-YLISgs</a:t>
            </a:r>
          </a:p>
          <a:p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The Walking Dead. AMC.</a:t>
            </a:r>
          </a:p>
          <a:p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r>
              <a:rPr lang="en-US" sz="2800" dirty="0" err="1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Linhart</a:t>
            </a: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, Jean. “Zombies.” Fall 2017. Central Washington University. </a:t>
            </a:r>
          </a:p>
        </p:txBody>
      </p:sp>
    </p:spTree>
    <p:extLst>
      <p:ext uri="{BB962C8B-B14F-4D97-AF65-F5344CB8AC3E}">
        <p14:creationId xmlns:p14="http://schemas.microsoft.com/office/powerpoint/2010/main" val="11482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079" y="94537"/>
            <a:ext cx="3593841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Warning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B15C7-4076-4034-980A-1426D43E91F7}"/>
              </a:ext>
            </a:extLst>
          </p:cNvPr>
          <p:cNvSpPr txBox="1"/>
          <p:nvPr/>
        </p:nvSpPr>
        <p:spPr>
          <a:xfrm>
            <a:off x="661210" y="1597382"/>
            <a:ext cx="1086957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There are scenes and visuals depicted herein that are quite graphic.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The zombie outbreak has been gruesome and bloody. If you are sensitive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to this subject matter, please, feel free to step out for this presentation. I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wish to be true to the horror that has befallen humanity and will not shy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away from presenting it in an accurate manner. </a:t>
            </a: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endParaRPr lang="en-US" sz="2800" dirty="0">
              <a:solidFill>
                <a:schemeClr val="bg1"/>
              </a:solidFill>
              <a:effectLst>
                <a:glow rad="50800">
                  <a:srgbClr val="C00000"/>
                </a:glow>
              </a:effectLst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Thank you for your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22858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70EB8E1-DE4D-400E-BD4E-D76AAF5089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4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532" y="752846"/>
            <a:ext cx="9510936" cy="5352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76911-CABB-486E-A38C-2CA21D3DD318}"/>
              </a:ext>
            </a:extLst>
          </p:cNvPr>
          <p:cNvSpPr txBox="1"/>
          <p:nvPr/>
        </p:nvSpPr>
        <p:spPr>
          <a:xfrm>
            <a:off x="1823842" y="6346786"/>
            <a:ext cx="8544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Sans" panose="020B0602030504020204" pitchFamily="34" charset="0"/>
              </a:rPr>
              <a:t>YouTube. (July 4, 2013). “BITE ME: Full Season 1” Retrieved from https://www.youtube.com/watch?v=4Uo1-YLISgs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DF0DC9-A2E4-4451-9775-943E1EB8A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610" y="14850"/>
            <a:ext cx="5236780" cy="73799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Rules of Zombies</a:t>
            </a:r>
          </a:p>
        </p:txBody>
      </p:sp>
    </p:spTree>
    <p:extLst>
      <p:ext uri="{BB962C8B-B14F-4D97-AF65-F5344CB8AC3E}">
        <p14:creationId xmlns:p14="http://schemas.microsoft.com/office/powerpoint/2010/main" val="18211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97D8A3-7915-4FFE-AE02-3D6AE429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55" y="1009941"/>
            <a:ext cx="9098289" cy="5176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D7B89-0F17-4016-8BC2-52310D03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55" y="1009941"/>
            <a:ext cx="9098289" cy="5237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7B64B-DA85-4AF0-9B6E-EAD8A6E2E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55" y="1009940"/>
            <a:ext cx="9098289" cy="5276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891FC-778A-4CFD-96F3-1A4678306A53}"/>
              </a:ext>
            </a:extLst>
          </p:cNvPr>
          <p:cNvSpPr txBox="1"/>
          <p:nvPr/>
        </p:nvSpPr>
        <p:spPr>
          <a:xfrm>
            <a:off x="3128697" y="6346786"/>
            <a:ext cx="5934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Sans" panose="020B0602030504020204" pitchFamily="34" charset="0"/>
              </a:rPr>
              <a:t>“TS-19.” The Walking Dead. Season 1, Episode 6. AMC. Aired December 6, 2010.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DBC5A4-8612-4C6A-807F-5DA6733F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28" y="88738"/>
            <a:ext cx="11088941" cy="104338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Preliminary Research: Test Subject 19</a:t>
            </a:r>
          </a:p>
        </p:txBody>
      </p:sp>
    </p:spTree>
    <p:extLst>
      <p:ext uri="{BB962C8B-B14F-4D97-AF65-F5344CB8AC3E}">
        <p14:creationId xmlns:p14="http://schemas.microsoft.com/office/powerpoint/2010/main" val="319103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23" y="125017"/>
            <a:ext cx="9274154" cy="10433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What kind of Zombies are there?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459C6-960C-42C4-B6E4-E0B17E1F86D9}"/>
              </a:ext>
            </a:extLst>
          </p:cNvPr>
          <p:cNvSpPr txBox="1"/>
          <p:nvPr/>
        </p:nvSpPr>
        <p:spPr>
          <a:xfrm>
            <a:off x="1608083" y="1323762"/>
            <a:ext cx="4487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1. Voodoo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2. Romero 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3. Type A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4. Cordyceps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1F4D9-B592-462A-8D27-79262010AE6A}"/>
              </a:ext>
            </a:extLst>
          </p:cNvPr>
          <p:cNvSpPr txBox="1"/>
          <p:nvPr/>
        </p:nvSpPr>
        <p:spPr>
          <a:xfrm>
            <a:off x="6096000" y="1323762"/>
            <a:ext cx="4194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5. Radioactive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6. T-Virus (or other)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7. Cybernetic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8. I am Legend (Wendigos)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AE1B6-6112-4302-B367-48ACB663DCE4}"/>
              </a:ext>
            </a:extLst>
          </p:cNvPr>
          <p:cNvSpPr txBox="1"/>
          <p:nvPr/>
        </p:nvSpPr>
        <p:spPr>
          <a:xfrm>
            <a:off x="969579" y="345264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Clues for determining which one we’re dealing with: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22964-9C9C-444A-AC46-2A11DAEC72BE}"/>
              </a:ext>
            </a:extLst>
          </p:cNvPr>
          <p:cNvSpPr txBox="1"/>
          <p:nvPr/>
        </p:nvSpPr>
        <p:spPr>
          <a:xfrm>
            <a:off x="969578" y="530346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Lack of radioactive tissue damage on corpses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D3ABA-EFF8-4EE1-ADB2-7E7FF74B7C94}"/>
              </a:ext>
            </a:extLst>
          </p:cNvPr>
          <p:cNvSpPr txBox="1"/>
          <p:nvPr/>
        </p:nvSpPr>
        <p:spPr>
          <a:xfrm>
            <a:off x="969577" y="4809185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Post-mortem neural activity shift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6671F-E899-452B-B062-47146A907A0B}"/>
              </a:ext>
            </a:extLst>
          </p:cNvPr>
          <p:cNvSpPr txBox="1"/>
          <p:nvPr/>
        </p:nvSpPr>
        <p:spPr>
          <a:xfrm>
            <a:off x="969579" y="437805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Slow gait and poor intellect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D3E20-0C76-40C1-84D2-44AEDC28DC3B}"/>
              </a:ext>
            </a:extLst>
          </p:cNvPr>
          <p:cNvSpPr txBox="1"/>
          <p:nvPr/>
        </p:nvSpPr>
        <p:spPr>
          <a:xfrm>
            <a:off x="969578" y="3929505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Organic and somewhat human-like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C851D-9F7B-425F-B287-AB609D23CAEB}"/>
              </a:ext>
            </a:extLst>
          </p:cNvPr>
          <p:cNvSpPr txBox="1"/>
          <p:nvPr/>
        </p:nvSpPr>
        <p:spPr>
          <a:xfrm>
            <a:off x="969577" y="5780958"/>
            <a:ext cx="1025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</a:rPr>
              <a:t>Humans who die in other ways are not transformed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AAAF3A-869D-4621-8E2E-0F68E6BBE734}"/>
              </a:ext>
            </a:extLst>
          </p:cNvPr>
          <p:cNvCxnSpPr/>
          <p:nvPr/>
        </p:nvCxnSpPr>
        <p:spPr>
          <a:xfrm>
            <a:off x="6095997" y="2885440"/>
            <a:ext cx="3988529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2DFFB9-8E71-40D4-B471-A2DF2CA78D5F}"/>
              </a:ext>
            </a:extLst>
          </p:cNvPr>
          <p:cNvCxnSpPr>
            <a:cxnSpLocks/>
          </p:cNvCxnSpPr>
          <p:nvPr/>
        </p:nvCxnSpPr>
        <p:spPr>
          <a:xfrm>
            <a:off x="1643015" y="1595120"/>
            <a:ext cx="1567545" cy="1016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A3CA5A-DA63-49AB-A5A0-E5B427222A38}"/>
              </a:ext>
            </a:extLst>
          </p:cNvPr>
          <p:cNvCxnSpPr>
            <a:cxnSpLocks/>
          </p:cNvCxnSpPr>
          <p:nvPr/>
        </p:nvCxnSpPr>
        <p:spPr>
          <a:xfrm>
            <a:off x="1643015" y="2052320"/>
            <a:ext cx="1567545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DFE402-2455-47AC-8B00-372344D9F38E}"/>
              </a:ext>
            </a:extLst>
          </p:cNvPr>
          <p:cNvCxnSpPr>
            <a:cxnSpLocks/>
          </p:cNvCxnSpPr>
          <p:nvPr/>
        </p:nvCxnSpPr>
        <p:spPr>
          <a:xfrm>
            <a:off x="1608083" y="2885440"/>
            <a:ext cx="2029197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267E8-0165-416E-806B-5D56BF8B86BE}"/>
              </a:ext>
            </a:extLst>
          </p:cNvPr>
          <p:cNvCxnSpPr>
            <a:cxnSpLocks/>
          </p:cNvCxnSpPr>
          <p:nvPr/>
        </p:nvCxnSpPr>
        <p:spPr>
          <a:xfrm>
            <a:off x="6095997" y="2448560"/>
            <a:ext cx="2097297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2464E-31A2-46BA-BAEA-EB97C1AC39C6}"/>
              </a:ext>
            </a:extLst>
          </p:cNvPr>
          <p:cNvCxnSpPr>
            <a:cxnSpLocks/>
          </p:cNvCxnSpPr>
          <p:nvPr/>
        </p:nvCxnSpPr>
        <p:spPr>
          <a:xfrm>
            <a:off x="6088738" y="2052320"/>
            <a:ext cx="3014622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5E808A-70E0-4838-B035-AD990A5AD1FE}"/>
              </a:ext>
            </a:extLst>
          </p:cNvPr>
          <p:cNvCxnSpPr>
            <a:cxnSpLocks/>
          </p:cNvCxnSpPr>
          <p:nvPr/>
        </p:nvCxnSpPr>
        <p:spPr>
          <a:xfrm>
            <a:off x="6095997" y="1605280"/>
            <a:ext cx="2146664" cy="0"/>
          </a:xfrm>
          <a:prstGeom prst="line">
            <a:avLst/>
          </a:prstGeom>
          <a:ln w="857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8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460" y="125017"/>
            <a:ext cx="7649080" cy="104338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Modeling the Outbreak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B6D44-0293-41DD-9DDD-155A2BF7F1AA}"/>
              </a:ext>
            </a:extLst>
          </p:cNvPr>
          <p:cNvSpPr txBox="1"/>
          <p:nvPr/>
        </p:nvSpPr>
        <p:spPr>
          <a:xfrm>
            <a:off x="142821" y="1945021"/>
            <a:ext cx="3629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smtClean="0">
                <a:solidFill>
                  <a:schemeClr val="bg1"/>
                </a:solidFill>
                <a:effectLst/>
              </a:rPr>
              <a:t>Population of Survivors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B40F54-B029-485E-925B-05ADB05D6841}"/>
                  </a:ext>
                </a:extLst>
              </p:cNvPr>
              <p:cNvSpPr txBox="1"/>
              <p:nvPr/>
            </p:nvSpPr>
            <p:spPr>
              <a:xfrm>
                <a:off x="7868230" y="2661959"/>
                <a:ext cx="73109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BB40F54-B029-485E-925B-05ADB05D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30" y="2661959"/>
                <a:ext cx="731098" cy="7012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37AC41-AAA0-4D2D-92E4-D36ED87EBC81}"/>
                  </a:ext>
                </a:extLst>
              </p:cNvPr>
              <p:cNvSpPr txBox="1"/>
              <p:nvPr/>
            </p:nvSpPr>
            <p:spPr>
              <a:xfrm>
                <a:off x="7949173" y="4386350"/>
                <a:ext cx="75180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937AC41-AAA0-4D2D-92E4-D36ED87EB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173" y="4386350"/>
                <a:ext cx="751808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AA6E37-98B1-4CA9-9492-EF6A9CE68DE7}"/>
              </a:ext>
            </a:extLst>
          </p:cNvPr>
          <p:cNvSpPr txBox="1"/>
          <p:nvPr/>
        </p:nvSpPr>
        <p:spPr>
          <a:xfrm>
            <a:off x="142820" y="3745599"/>
            <a:ext cx="3475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bg1"/>
                </a:solidFill>
                <a:effectLst/>
              </a:rPr>
              <a:t>Population of Zombies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1BF87-5269-473A-A4FF-1465B072708B}"/>
              </a:ext>
            </a:extLst>
          </p:cNvPr>
          <p:cNvSpPr txBox="1"/>
          <p:nvPr/>
        </p:nvSpPr>
        <p:spPr>
          <a:xfrm>
            <a:off x="4051219" y="2591725"/>
            <a:ext cx="290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Birth of New Humans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758A3-758F-451D-B406-C1CE4A55531C}"/>
              </a:ext>
            </a:extLst>
          </p:cNvPr>
          <p:cNvSpPr txBox="1"/>
          <p:nvPr/>
        </p:nvSpPr>
        <p:spPr>
          <a:xfrm>
            <a:off x="4048663" y="4165397"/>
            <a:ext cx="2901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</a:rPr>
              <a:t>Death of Humans by non-zombie causes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1A613D-611D-48B8-9F00-8497A91E608D}"/>
                  </a:ext>
                </a:extLst>
              </p:cNvPr>
              <p:cNvSpPr txBox="1"/>
              <p:nvPr/>
            </p:nvSpPr>
            <p:spPr>
              <a:xfrm>
                <a:off x="5291308" y="3067977"/>
                <a:ext cx="4212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1A613D-611D-48B8-9F00-8497A91E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08" y="3067977"/>
                <a:ext cx="42120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391" r="-15942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5070169" y="5055426"/>
                <a:ext cx="6328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69" y="5055426"/>
                <a:ext cx="63280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85" r="-961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42356" y="2554178"/>
                <a:ext cx="238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56" y="2554178"/>
                <a:ext cx="2384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7500" r="-2500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21643" y="4293932"/>
                <a:ext cx="2591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43" y="4293932"/>
                <a:ext cx="25917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5581" r="-2325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65B6D44-0293-41DD-9DDD-155A2BF7F1AA}"/>
              </a:ext>
            </a:extLst>
          </p:cNvPr>
          <p:cNvSpPr txBox="1"/>
          <p:nvPr/>
        </p:nvSpPr>
        <p:spPr>
          <a:xfrm>
            <a:off x="7510952" y="1928657"/>
            <a:ext cx="44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smtClean="0">
                <a:solidFill>
                  <a:schemeClr val="bg1"/>
                </a:solidFill>
              </a:rPr>
              <a:t>Rate of Change for Survivors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B6D44-0293-41DD-9DDD-155A2BF7F1AA}"/>
              </a:ext>
            </a:extLst>
          </p:cNvPr>
          <p:cNvSpPr txBox="1"/>
          <p:nvPr/>
        </p:nvSpPr>
        <p:spPr>
          <a:xfrm>
            <a:off x="7562048" y="3693170"/>
            <a:ext cx="420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smtClean="0">
                <a:solidFill>
                  <a:schemeClr val="bg1"/>
                </a:solidFill>
              </a:rPr>
              <a:t>Rate of Change for Zombies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5B6D44-0293-41DD-9DDD-155A2BF7F1AA}"/>
              </a:ext>
            </a:extLst>
          </p:cNvPr>
          <p:cNvSpPr txBox="1"/>
          <p:nvPr/>
        </p:nvSpPr>
        <p:spPr>
          <a:xfrm>
            <a:off x="4464088" y="1909737"/>
            <a:ext cx="225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smtClean="0">
                <a:solidFill>
                  <a:schemeClr val="bg1"/>
                </a:solidFill>
                <a:effectLst/>
              </a:rPr>
              <a:t>Scratch Work</a:t>
            </a:r>
            <a:endParaRPr lang="en-US" sz="2800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71900" y="2354547"/>
            <a:ext cx="3530600" cy="3531401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40938" y="2551836"/>
                <a:ext cx="238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938" y="2551836"/>
                <a:ext cx="2384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8205" r="-282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41876" y="2551312"/>
                <a:ext cx="238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6" y="2551312"/>
                <a:ext cx="2384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8205" r="-282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3983BA-4C47-400F-B296-26D0856E7887}"/>
              </a:ext>
            </a:extLst>
          </p:cNvPr>
          <p:cNvSpPr txBox="1"/>
          <p:nvPr/>
        </p:nvSpPr>
        <p:spPr>
          <a:xfrm>
            <a:off x="3787104" y="2496810"/>
            <a:ext cx="354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/>
              </a:rPr>
              <a:t>Zombie-Human Interaction (Zombie Wins)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6001DB-B1B3-4302-A3F3-8FA45D96079D}"/>
                  </a:ext>
                </a:extLst>
              </p:cNvPr>
              <p:cNvSpPr txBox="1"/>
              <p:nvPr/>
            </p:nvSpPr>
            <p:spPr>
              <a:xfrm>
                <a:off x="9369150" y="2883916"/>
                <a:ext cx="837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6001DB-B1B3-4302-A3F3-8FA45D960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150" y="2883916"/>
                <a:ext cx="83785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190" r="-1094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D8D0A3-3DD9-406D-928F-A7EAF65E23D1}"/>
                  </a:ext>
                </a:extLst>
              </p:cNvPr>
              <p:cNvSpPr txBox="1"/>
              <p:nvPr/>
            </p:nvSpPr>
            <p:spPr>
              <a:xfrm>
                <a:off x="5310510" y="3384937"/>
                <a:ext cx="608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3D8D0A3-3DD9-406D-928F-A7EAF65E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510" y="3384937"/>
                <a:ext cx="60862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7000" r="-15000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19116" y="4292537"/>
                <a:ext cx="2591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116" y="4292537"/>
                <a:ext cx="25917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6190" r="-261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95A841-4A3F-4A70-847A-9D54230113D5}"/>
                  </a:ext>
                </a:extLst>
              </p:cNvPr>
              <p:cNvSpPr txBox="1"/>
              <p:nvPr/>
            </p:nvSpPr>
            <p:spPr>
              <a:xfrm>
                <a:off x="1639850" y="2553480"/>
                <a:ext cx="238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B95A841-4A3F-4A70-847A-9D542301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50" y="2553480"/>
                <a:ext cx="2384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8205" r="-282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8D0A3-3DD9-406D-928F-A7EAF65E23D1}"/>
                  </a:ext>
                </a:extLst>
              </p:cNvPr>
              <p:cNvSpPr txBox="1"/>
              <p:nvPr/>
            </p:nvSpPr>
            <p:spPr>
              <a:xfrm>
                <a:off x="5309005" y="3390751"/>
                <a:ext cx="608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3D8D0A3-3DD9-406D-928F-A7EAF65E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005" y="3390751"/>
                <a:ext cx="60862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7000" r="-15000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D8AB4A1-F148-4747-B01E-D1AD264421C8}"/>
              </a:ext>
            </a:extLst>
          </p:cNvPr>
          <p:cNvSpPr txBox="1"/>
          <p:nvPr/>
        </p:nvSpPr>
        <p:spPr>
          <a:xfrm>
            <a:off x="3779312" y="2498019"/>
            <a:ext cx="3558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/>
              </a:rPr>
              <a:t>Zombie-Human Interaction (Human Wins)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814D4-175B-45EF-B2CB-8C67980E8E16}"/>
                  </a:ext>
                </a:extLst>
              </p:cNvPr>
              <p:cNvSpPr txBox="1"/>
              <p:nvPr/>
            </p:nvSpPr>
            <p:spPr>
              <a:xfrm>
                <a:off x="9936734" y="4583359"/>
                <a:ext cx="836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74814D4-175B-45EF-B2CB-8C67980E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734" y="4583359"/>
                <a:ext cx="836255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60" r="-729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4814D4-175B-45EF-B2CB-8C67980E8E16}"/>
                  </a:ext>
                </a:extLst>
              </p:cNvPr>
              <p:cNvSpPr txBox="1"/>
              <p:nvPr/>
            </p:nvSpPr>
            <p:spPr>
              <a:xfrm>
                <a:off x="5310608" y="3379574"/>
                <a:ext cx="607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74814D4-175B-45EF-B2CB-8C67980E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08" y="3379574"/>
                <a:ext cx="607025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1000" r="-10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26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15 L 0.31693 0.0747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9" y="36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115 L 0.31198 0.3643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34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27656 -0.0289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145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0.46562 -0.3157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-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9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9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31628 0.1222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0.3319 -0.1317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0.35247 -0.0724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17" y="-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28932 0.1759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39817 0.174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9" presetClass="exit" presetSubtype="0" fill="hold" grpId="3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/>
      <p:bldP spid="12" grpId="1"/>
      <p:bldP spid="12" grpId="2"/>
      <p:bldP spid="14" grpId="0"/>
      <p:bldP spid="14" grpId="1"/>
      <p:bldP spid="14" grpId="2"/>
      <p:bldP spid="17" grpId="0"/>
      <p:bldP spid="17" grpId="1"/>
      <p:bldP spid="17" grpId="2"/>
      <p:bldP spid="19" grpId="0"/>
      <p:bldP spid="19" grpId="1"/>
      <p:bldP spid="20" grpId="0"/>
      <p:bldP spid="20" grpId="1"/>
      <p:bldP spid="24" grpId="0"/>
      <p:bldP spid="24" grpId="1"/>
      <p:bldP spid="10" grpId="0"/>
      <p:bldP spid="10" grpId="1"/>
      <p:bldP spid="10" grpId="2"/>
      <p:bldP spid="15" grpId="0"/>
      <p:bldP spid="15" grpId="1"/>
      <p:bldP spid="18" grpId="0"/>
      <p:bldP spid="18" grpId="1"/>
      <p:bldP spid="18" grpId="2"/>
      <p:bldP spid="18" grpId="3"/>
      <p:bldP spid="28" grpId="0"/>
      <p:bldP spid="28" grpId="1"/>
      <p:bldP spid="33" grpId="1"/>
      <p:bldP spid="33" grpId="2"/>
      <p:bldP spid="33" grpId="3"/>
      <p:bldP spid="13" grpId="0"/>
      <p:bldP spid="13" grpId="1"/>
      <p:bldP spid="16" grpId="0"/>
      <p:bldP spid="16" grpId="1"/>
      <p:bldP spid="34" grpId="1"/>
      <p:bldP spid="34" grpId="2"/>
      <p:bldP spid="34" grpId="3"/>
      <p:bldP spid="34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4537"/>
            <a:ext cx="11186160" cy="12262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How to Solve these equations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AAA454-4E2A-4476-915C-2C6EFA4EB11E}"/>
              </a:ext>
            </a:extLst>
          </p:cNvPr>
          <p:cNvCxnSpPr>
            <a:cxnSpLocks/>
          </p:cNvCxnSpPr>
          <p:nvPr/>
        </p:nvCxnSpPr>
        <p:spPr>
          <a:xfrm>
            <a:off x="2468880" y="5984240"/>
            <a:ext cx="78130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3F7640-8E9D-4EF5-8CE9-8B1AF777F221}"/>
                  </a:ext>
                </a:extLst>
              </p:cNvPr>
              <p:cNvSpPr txBox="1"/>
              <p:nvPr/>
            </p:nvSpPr>
            <p:spPr>
              <a:xfrm>
                <a:off x="2346345" y="1456620"/>
                <a:ext cx="468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3F7640-8E9D-4EF5-8CE9-8B1AF777F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45" y="1456620"/>
                <a:ext cx="468590" cy="276999"/>
              </a:xfrm>
              <a:prstGeom prst="rect">
                <a:avLst/>
              </a:prstGeom>
              <a:blipFill>
                <a:blip r:embed="rId2"/>
                <a:stretch>
                  <a:fillRect l="-11688" t="-2222" r="-181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E18A1-3187-4E4B-A077-00D34648ECE4}"/>
                  </a:ext>
                </a:extLst>
              </p:cNvPr>
              <p:cNvSpPr txBox="1"/>
              <p:nvPr/>
            </p:nvSpPr>
            <p:spPr>
              <a:xfrm>
                <a:off x="10393680" y="5845740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E18A1-3187-4E4B-A077-00D34648E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0" y="5845740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2000" r="-24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D0F2532-154E-440E-A0FC-B5B5849A5979}"/>
              </a:ext>
            </a:extLst>
          </p:cNvPr>
          <p:cNvGrpSpPr/>
          <p:nvPr/>
        </p:nvGrpSpPr>
        <p:grpSpPr>
          <a:xfrm>
            <a:off x="2509519" y="1764098"/>
            <a:ext cx="121920" cy="4372542"/>
            <a:chOff x="2509519" y="1764098"/>
            <a:chExt cx="121920" cy="437254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7FFDDA-EAB7-441A-AB38-7A6C25B72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640" y="1869440"/>
              <a:ext cx="0" cy="42672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1FEA93B-22C0-40F4-94CF-ACF14D4A48D9}"/>
                </a:ext>
              </a:extLst>
            </p:cNvPr>
            <p:cNvSpPr/>
            <p:nvPr/>
          </p:nvSpPr>
          <p:spPr>
            <a:xfrm>
              <a:off x="2509519" y="1764098"/>
              <a:ext cx="121920" cy="14598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5CDE3AB-F8EB-41DA-88B8-5DB9A3673C15}"/>
              </a:ext>
            </a:extLst>
          </p:cNvPr>
          <p:cNvSpPr/>
          <p:nvPr/>
        </p:nvSpPr>
        <p:spPr>
          <a:xfrm rot="5400000">
            <a:off x="10220960" y="5911249"/>
            <a:ext cx="121920" cy="14598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751679-BE74-42A7-8BEA-C66B0689E562}"/>
              </a:ext>
            </a:extLst>
          </p:cNvPr>
          <p:cNvCxnSpPr>
            <a:cxnSpLocks/>
          </p:cNvCxnSpPr>
          <p:nvPr/>
        </p:nvCxnSpPr>
        <p:spPr>
          <a:xfrm>
            <a:off x="8222032" y="5885551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61C6F0-B238-41E2-9592-0EFB16A716C7}"/>
              </a:ext>
            </a:extLst>
          </p:cNvPr>
          <p:cNvCxnSpPr>
            <a:cxnSpLocks/>
          </p:cNvCxnSpPr>
          <p:nvPr/>
        </p:nvCxnSpPr>
        <p:spPr>
          <a:xfrm>
            <a:off x="3438101" y="5885556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50339E9-5E57-4B5C-A743-80A9ED727EAD}"/>
              </a:ext>
            </a:extLst>
          </p:cNvPr>
          <p:cNvCxnSpPr>
            <a:cxnSpLocks/>
          </p:cNvCxnSpPr>
          <p:nvPr/>
        </p:nvCxnSpPr>
        <p:spPr>
          <a:xfrm>
            <a:off x="9067376" y="5882431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ED5C1F-CF4B-44FA-854B-FA0FD7F189B0}"/>
              </a:ext>
            </a:extLst>
          </p:cNvPr>
          <p:cNvCxnSpPr>
            <a:cxnSpLocks/>
          </p:cNvCxnSpPr>
          <p:nvPr/>
        </p:nvCxnSpPr>
        <p:spPr>
          <a:xfrm>
            <a:off x="4245345" y="5889530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3AE7D0-B730-419B-9F1A-49F7A7FE369B}"/>
              </a:ext>
            </a:extLst>
          </p:cNvPr>
          <p:cNvCxnSpPr>
            <a:cxnSpLocks/>
          </p:cNvCxnSpPr>
          <p:nvPr/>
        </p:nvCxnSpPr>
        <p:spPr>
          <a:xfrm>
            <a:off x="5012107" y="5885554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2ED89D-5665-4DAF-8B3F-464BA75CB276}"/>
              </a:ext>
            </a:extLst>
          </p:cNvPr>
          <p:cNvCxnSpPr>
            <a:cxnSpLocks/>
          </p:cNvCxnSpPr>
          <p:nvPr/>
        </p:nvCxnSpPr>
        <p:spPr>
          <a:xfrm>
            <a:off x="7448125" y="5885862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CF07B-CCEC-4BE6-8A70-807505303E8C}"/>
              </a:ext>
            </a:extLst>
          </p:cNvPr>
          <p:cNvCxnSpPr>
            <a:cxnSpLocks/>
          </p:cNvCxnSpPr>
          <p:nvPr/>
        </p:nvCxnSpPr>
        <p:spPr>
          <a:xfrm>
            <a:off x="5840782" y="5885552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9E7AFE-2CF3-4688-A0F3-491B0E6E7A5D}"/>
              </a:ext>
            </a:extLst>
          </p:cNvPr>
          <p:cNvCxnSpPr>
            <a:cxnSpLocks/>
          </p:cNvCxnSpPr>
          <p:nvPr/>
        </p:nvCxnSpPr>
        <p:spPr>
          <a:xfrm>
            <a:off x="6671838" y="5885552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93A85C-D7CD-4F63-A35B-341A12F56DBB}"/>
              </a:ext>
            </a:extLst>
          </p:cNvPr>
          <p:cNvCxnSpPr>
            <a:cxnSpLocks/>
          </p:cNvCxnSpPr>
          <p:nvPr/>
        </p:nvCxnSpPr>
        <p:spPr>
          <a:xfrm>
            <a:off x="9874621" y="5882430"/>
            <a:ext cx="0" cy="1973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3A02A08-A0F1-46FF-AB5A-EAC64B935E15}"/>
              </a:ext>
            </a:extLst>
          </p:cNvPr>
          <p:cNvSpPr/>
          <p:nvPr/>
        </p:nvSpPr>
        <p:spPr>
          <a:xfrm>
            <a:off x="3364499" y="2049300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9F3015A-08B9-41B1-9B6B-BA624D238C93}"/>
              </a:ext>
            </a:extLst>
          </p:cNvPr>
          <p:cNvSpPr/>
          <p:nvPr/>
        </p:nvSpPr>
        <p:spPr>
          <a:xfrm>
            <a:off x="4216250" y="2465805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3BBF18-3A98-47C5-A133-C4D8BD370E76}"/>
              </a:ext>
            </a:extLst>
          </p:cNvPr>
          <p:cNvSpPr/>
          <p:nvPr/>
        </p:nvSpPr>
        <p:spPr>
          <a:xfrm>
            <a:off x="6598236" y="4534062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124CC4-DCB3-4D48-ACBA-7D449210F857}"/>
              </a:ext>
            </a:extLst>
          </p:cNvPr>
          <p:cNvSpPr/>
          <p:nvPr/>
        </p:nvSpPr>
        <p:spPr>
          <a:xfrm>
            <a:off x="5750406" y="3895562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6839A3-7B2C-4980-BB0E-19258D4EFE46}"/>
              </a:ext>
            </a:extLst>
          </p:cNvPr>
          <p:cNvSpPr/>
          <p:nvPr/>
        </p:nvSpPr>
        <p:spPr>
          <a:xfrm>
            <a:off x="8993774" y="5571421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2405FC4-868E-4B8D-A331-A2607A6B9D7C}"/>
              </a:ext>
            </a:extLst>
          </p:cNvPr>
          <p:cNvSpPr/>
          <p:nvPr/>
        </p:nvSpPr>
        <p:spPr>
          <a:xfrm>
            <a:off x="4959972" y="3146373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E2D70F-F3B4-4DD9-88C8-330C761EBD44}"/>
              </a:ext>
            </a:extLst>
          </p:cNvPr>
          <p:cNvSpPr/>
          <p:nvPr/>
        </p:nvSpPr>
        <p:spPr>
          <a:xfrm>
            <a:off x="7374523" y="5280182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FE1CEE3-7111-40E1-B0FE-446204C9312C}"/>
              </a:ext>
            </a:extLst>
          </p:cNvPr>
          <p:cNvSpPr/>
          <p:nvPr/>
        </p:nvSpPr>
        <p:spPr>
          <a:xfrm>
            <a:off x="8148430" y="5428547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B60EF01-788E-45C0-8C7E-6DEEABF8858D}"/>
              </a:ext>
            </a:extLst>
          </p:cNvPr>
          <p:cNvSpPr/>
          <p:nvPr/>
        </p:nvSpPr>
        <p:spPr>
          <a:xfrm>
            <a:off x="9801019" y="5665897"/>
            <a:ext cx="147204" cy="14287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E0AB28-784A-4E5D-A2C0-8B6CAE580655}"/>
              </a:ext>
            </a:extLst>
          </p:cNvPr>
          <p:cNvCxnSpPr>
            <a:cxnSpLocks/>
          </p:cNvCxnSpPr>
          <p:nvPr/>
        </p:nvCxnSpPr>
        <p:spPr>
          <a:xfrm>
            <a:off x="3086100" y="1933575"/>
            <a:ext cx="695325" cy="361950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F27CB4-5CF1-4951-8E3F-0F288F10ED12}"/>
              </a:ext>
            </a:extLst>
          </p:cNvPr>
          <p:cNvCxnSpPr>
            <a:cxnSpLocks/>
          </p:cNvCxnSpPr>
          <p:nvPr/>
        </p:nvCxnSpPr>
        <p:spPr>
          <a:xfrm>
            <a:off x="4772025" y="2952750"/>
            <a:ext cx="438150" cy="4476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1C6068-E4B4-4B02-A2F4-947A3D57D62A}"/>
              </a:ext>
            </a:extLst>
          </p:cNvPr>
          <p:cNvCxnSpPr>
            <a:cxnSpLocks/>
          </p:cNvCxnSpPr>
          <p:nvPr/>
        </p:nvCxnSpPr>
        <p:spPr>
          <a:xfrm>
            <a:off x="4086225" y="2333625"/>
            <a:ext cx="400050" cy="4095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B4551F3-6D96-4307-9A45-453C83C24D45}"/>
              </a:ext>
            </a:extLst>
          </p:cNvPr>
          <p:cNvCxnSpPr>
            <a:cxnSpLocks/>
          </p:cNvCxnSpPr>
          <p:nvPr/>
        </p:nvCxnSpPr>
        <p:spPr>
          <a:xfrm>
            <a:off x="8801100" y="5610225"/>
            <a:ext cx="495300" cy="8572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A13DAC-B968-4621-BE3F-A4EE9CC8D098}"/>
              </a:ext>
            </a:extLst>
          </p:cNvPr>
          <p:cNvCxnSpPr>
            <a:cxnSpLocks/>
          </p:cNvCxnSpPr>
          <p:nvPr/>
        </p:nvCxnSpPr>
        <p:spPr>
          <a:xfrm>
            <a:off x="6438900" y="4391025"/>
            <a:ext cx="400050" cy="3714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48ACFA-B0AB-457C-BE5E-6C4A58859696}"/>
              </a:ext>
            </a:extLst>
          </p:cNvPr>
          <p:cNvCxnSpPr>
            <a:cxnSpLocks/>
          </p:cNvCxnSpPr>
          <p:nvPr/>
        </p:nvCxnSpPr>
        <p:spPr>
          <a:xfrm>
            <a:off x="9677400" y="5724525"/>
            <a:ext cx="447675" cy="666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4A53DB-FE9F-4FAB-9E12-8435EC123F51}"/>
              </a:ext>
            </a:extLst>
          </p:cNvPr>
          <p:cNvCxnSpPr>
            <a:cxnSpLocks/>
          </p:cNvCxnSpPr>
          <p:nvPr/>
        </p:nvCxnSpPr>
        <p:spPr>
          <a:xfrm>
            <a:off x="7953375" y="5448300"/>
            <a:ext cx="504825" cy="10477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931DBF1-9257-40C6-9917-87861170578F}"/>
              </a:ext>
            </a:extLst>
          </p:cNvPr>
          <p:cNvCxnSpPr>
            <a:cxnSpLocks/>
          </p:cNvCxnSpPr>
          <p:nvPr/>
        </p:nvCxnSpPr>
        <p:spPr>
          <a:xfrm>
            <a:off x="5562600" y="3743325"/>
            <a:ext cx="466725" cy="390525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AD1003-5C70-4A23-901F-070EF2987B4C}"/>
              </a:ext>
            </a:extLst>
          </p:cNvPr>
          <p:cNvCxnSpPr>
            <a:cxnSpLocks/>
          </p:cNvCxnSpPr>
          <p:nvPr/>
        </p:nvCxnSpPr>
        <p:spPr>
          <a:xfrm>
            <a:off x="7096125" y="5267325"/>
            <a:ext cx="647700" cy="152400"/>
          </a:xfrm>
          <a:prstGeom prst="line">
            <a:avLst/>
          </a:prstGeom>
          <a:ln w="158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A9E101F-B7D6-4D36-B8BE-FE4584166425}"/>
                  </a:ext>
                </a:extLst>
              </p:cNvPr>
              <p:cNvSpPr txBox="1"/>
              <p:nvPr/>
            </p:nvSpPr>
            <p:spPr>
              <a:xfrm>
                <a:off x="3343192" y="614264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A9E101F-B7D6-4D36-B8BE-FE4584166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2" y="6142643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FE22C2-B8E4-404C-AAC3-753D3ECC3126}"/>
                  </a:ext>
                </a:extLst>
              </p:cNvPr>
              <p:cNvSpPr txBox="1"/>
              <p:nvPr/>
            </p:nvSpPr>
            <p:spPr>
              <a:xfrm>
                <a:off x="4169465" y="614143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FE22C2-B8E4-404C-AAC3-753D3ECC3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465" y="6141433"/>
                <a:ext cx="181139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C84DCD8-D533-49FB-BD0C-AF81E69FF9DC}"/>
                  </a:ext>
                </a:extLst>
              </p:cNvPr>
              <p:cNvSpPr txBox="1"/>
              <p:nvPr/>
            </p:nvSpPr>
            <p:spPr>
              <a:xfrm>
                <a:off x="4921537" y="6129299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C84DCD8-D533-49FB-BD0C-AF81E69FF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537" y="6129299"/>
                <a:ext cx="181139" cy="276999"/>
              </a:xfrm>
              <a:prstGeom prst="rect">
                <a:avLst/>
              </a:prstGeom>
              <a:blipFill>
                <a:blip r:embed="rId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4C888F0-0C13-484F-91C0-73617FDF7415}"/>
                  </a:ext>
                </a:extLst>
              </p:cNvPr>
              <p:cNvSpPr txBox="1"/>
              <p:nvPr/>
            </p:nvSpPr>
            <p:spPr>
              <a:xfrm>
                <a:off x="5733438" y="613497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4C888F0-0C13-484F-91C0-73617FDF7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438" y="6134973"/>
                <a:ext cx="181139" cy="276999"/>
              </a:xfrm>
              <a:prstGeom prst="rect">
                <a:avLst/>
              </a:prstGeom>
              <a:blipFill>
                <a:blip r:embed="rId7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AEAE058-B636-4AC7-90ED-FAB58927903B}"/>
                  </a:ext>
                </a:extLst>
              </p:cNvPr>
              <p:cNvSpPr txBox="1"/>
              <p:nvPr/>
            </p:nvSpPr>
            <p:spPr>
              <a:xfrm>
                <a:off x="6581268" y="613234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AEAE058-B636-4AC7-90ED-FAB5892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68" y="6132348"/>
                <a:ext cx="181139" cy="276999"/>
              </a:xfrm>
              <a:prstGeom prst="rect">
                <a:avLst/>
              </a:prstGeom>
              <a:blipFill>
                <a:blip r:embed="rId8"/>
                <a:stretch>
                  <a:fillRect l="-34483" r="-3448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005730-6DCC-47FD-80F5-A8AA9972E4A2}"/>
                  </a:ext>
                </a:extLst>
              </p:cNvPr>
              <p:cNvSpPr txBox="1"/>
              <p:nvPr/>
            </p:nvSpPr>
            <p:spPr>
              <a:xfrm>
                <a:off x="7340588" y="613234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005730-6DCC-47FD-80F5-A8AA997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88" y="6132348"/>
                <a:ext cx="181139" cy="276999"/>
              </a:xfrm>
              <a:prstGeom prst="rect">
                <a:avLst/>
              </a:prstGeom>
              <a:blipFill>
                <a:blip r:embed="rId9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B160DF4-511F-48A2-B031-6ED3CC47E16D}"/>
                  </a:ext>
                </a:extLst>
              </p:cNvPr>
              <p:cNvSpPr txBox="1"/>
              <p:nvPr/>
            </p:nvSpPr>
            <p:spPr>
              <a:xfrm>
                <a:off x="8150429" y="6135936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B160DF4-511F-48A2-B031-6ED3CC47E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29" y="6135936"/>
                <a:ext cx="181139" cy="276999"/>
              </a:xfrm>
              <a:prstGeom prst="rect">
                <a:avLst/>
              </a:prstGeom>
              <a:blipFill>
                <a:blip r:embed="rId10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293F66-23AD-4613-A5ED-BF3D056AD584}"/>
                  </a:ext>
                </a:extLst>
              </p:cNvPr>
              <p:cNvSpPr txBox="1"/>
              <p:nvPr/>
            </p:nvSpPr>
            <p:spPr>
              <a:xfrm>
                <a:off x="8993774" y="614287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293F66-23AD-4613-A5ED-BF3D056AD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774" y="6142874"/>
                <a:ext cx="181139" cy="276999"/>
              </a:xfrm>
              <a:prstGeom prst="rect">
                <a:avLst/>
              </a:prstGeom>
              <a:blipFill>
                <a:blip r:embed="rId11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E258EB0-30C0-4057-B959-28AAF1851896}"/>
                  </a:ext>
                </a:extLst>
              </p:cNvPr>
              <p:cNvSpPr txBox="1"/>
              <p:nvPr/>
            </p:nvSpPr>
            <p:spPr>
              <a:xfrm>
                <a:off x="9810667" y="6135935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E258EB0-30C0-4057-B959-28AAF185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667" y="6135935"/>
                <a:ext cx="181139" cy="276999"/>
              </a:xfrm>
              <a:prstGeom prst="rect">
                <a:avLst/>
              </a:prstGeom>
              <a:blipFill>
                <a:blip r:embed="rId12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8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5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88" y="219874"/>
            <a:ext cx="703314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Possible Outcomes: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C91CE2-D2E6-4085-BB76-067A22334E01}"/>
                  </a:ext>
                </a:extLst>
              </p:cNvPr>
              <p:cNvSpPr txBox="1"/>
              <p:nvPr/>
            </p:nvSpPr>
            <p:spPr>
              <a:xfrm>
                <a:off x="7825620" y="119298"/>
                <a:ext cx="277531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C91CE2-D2E6-4085-BB76-067A22334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620" y="119298"/>
                <a:ext cx="2775312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21A223-143D-4E12-979D-6474E37D54CE}"/>
                  </a:ext>
                </a:extLst>
              </p:cNvPr>
              <p:cNvSpPr txBox="1"/>
              <p:nvPr/>
            </p:nvSpPr>
            <p:spPr>
              <a:xfrm>
                <a:off x="7825620" y="882656"/>
                <a:ext cx="228113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21A223-143D-4E12-979D-6474E37D5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620" y="882656"/>
                <a:ext cx="2281137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/>
              <p:nvPr/>
            </p:nvSpPr>
            <p:spPr>
              <a:xfrm>
                <a:off x="894598" y="5648271"/>
                <a:ext cx="18647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𝛼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=0.06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98" y="5648271"/>
                <a:ext cx="18647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/>
              <p:nvPr/>
            </p:nvSpPr>
            <p:spPr>
              <a:xfrm>
                <a:off x="3358782" y="5672775"/>
                <a:ext cx="18369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𝛽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0.0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82" y="5672775"/>
                <a:ext cx="18369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65B6D44-0293-41DD-9DDD-155A2BF7F1AA}"/>
              </a:ext>
            </a:extLst>
          </p:cNvPr>
          <p:cNvSpPr txBox="1"/>
          <p:nvPr/>
        </p:nvSpPr>
        <p:spPr>
          <a:xfrm>
            <a:off x="1354330" y="1076421"/>
            <a:ext cx="470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Humans: 500   vs.  Zombies: 10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0" y="2014342"/>
            <a:ext cx="5487650" cy="36584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44" y="2014341"/>
            <a:ext cx="5487650" cy="3658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63"/>
          <a:stretch/>
        </p:blipFill>
        <p:spPr>
          <a:xfrm>
            <a:off x="256550" y="4606834"/>
            <a:ext cx="5487650" cy="10659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8"/>
          <a:stretch/>
        </p:blipFill>
        <p:spPr>
          <a:xfrm>
            <a:off x="6029244" y="2010996"/>
            <a:ext cx="2496447" cy="3658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56"/>
          <a:stretch/>
        </p:blipFill>
        <p:spPr>
          <a:xfrm>
            <a:off x="256550" y="2002553"/>
            <a:ext cx="5487650" cy="11686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1"/>
          <a:stretch/>
        </p:blipFill>
        <p:spPr>
          <a:xfrm>
            <a:off x="6029244" y="3843557"/>
            <a:ext cx="5487650" cy="18258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/>
              <p:nvPr/>
            </p:nvSpPr>
            <p:spPr>
              <a:xfrm>
                <a:off x="6842573" y="5672775"/>
                <a:ext cx="18369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𝛽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0.0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573" y="5672775"/>
                <a:ext cx="18369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/>
              <p:nvPr/>
            </p:nvSpPr>
            <p:spPr>
              <a:xfrm>
                <a:off x="9041002" y="5672775"/>
                <a:ext cx="18369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=0.04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002" y="5672775"/>
                <a:ext cx="18369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76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584-780B-47BB-8EE4-E26B510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80668"/>
            <a:ext cx="6276976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50800">
                    <a:srgbClr val="C00000"/>
                  </a:glow>
                </a:effectLst>
                <a:latin typeface="Lucida Sans" panose="020B0602030504020204" pitchFamily="34" charset="0"/>
              </a:rPr>
              <a:t>More Possibilities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9FBCD-C50F-407C-BF47-25B8158FF5F1}"/>
                  </a:ext>
                </a:extLst>
              </p:cNvPr>
              <p:cNvSpPr txBox="1"/>
              <p:nvPr/>
            </p:nvSpPr>
            <p:spPr>
              <a:xfrm>
                <a:off x="7998745" y="180668"/>
                <a:ext cx="277531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9FBCD-C50F-407C-BF47-25B8158FF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45" y="180668"/>
                <a:ext cx="2775312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9DC5F6-89FB-458B-B30C-60FBD5E54930}"/>
                  </a:ext>
                </a:extLst>
              </p:cNvPr>
              <p:cNvSpPr txBox="1"/>
              <p:nvPr/>
            </p:nvSpPr>
            <p:spPr>
              <a:xfrm>
                <a:off x="7998745" y="975438"/>
                <a:ext cx="228113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9DC5F6-89FB-458B-B30C-60FBD5E5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45" y="975438"/>
                <a:ext cx="2281137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5B6D44-0293-41DD-9DDD-155A2BF7F1AA}"/>
              </a:ext>
            </a:extLst>
          </p:cNvPr>
          <p:cNvSpPr txBox="1"/>
          <p:nvPr/>
        </p:nvSpPr>
        <p:spPr>
          <a:xfrm>
            <a:off x="1045443" y="1064437"/>
            <a:ext cx="470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Humans: 500   vs.  Zombies: 10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/>
              <p:nvPr/>
            </p:nvSpPr>
            <p:spPr>
              <a:xfrm>
                <a:off x="820736" y="5520624"/>
                <a:ext cx="20366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𝛼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=0.05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6" y="5520624"/>
                <a:ext cx="203661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/>
              <p:nvPr/>
            </p:nvSpPr>
            <p:spPr>
              <a:xfrm>
                <a:off x="3504672" y="5536269"/>
                <a:ext cx="2052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𝛽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0.0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672" y="5536269"/>
                <a:ext cx="20528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/>
              <p:nvPr/>
            </p:nvSpPr>
            <p:spPr>
              <a:xfrm>
                <a:off x="6630892" y="5510484"/>
                <a:ext cx="21382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𝛼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=0.05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92" y="5510484"/>
                <a:ext cx="213822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/>
              <p:nvPr/>
            </p:nvSpPr>
            <p:spPr>
              <a:xfrm>
                <a:off x="9312285" y="5520624"/>
                <a:ext cx="22729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𝛽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charset="0"/>
                        </a:rPr>
                        <m:t>0.0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499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5B6D44-0293-41DD-9DDD-155A2BF7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285" y="5520624"/>
                <a:ext cx="227299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8" y="1943617"/>
            <a:ext cx="5487650" cy="36584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94" y="1943616"/>
            <a:ext cx="5487650" cy="36584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14" b="40772"/>
          <a:stretch/>
        </p:blipFill>
        <p:spPr>
          <a:xfrm>
            <a:off x="600078" y="1943617"/>
            <a:ext cx="3127191" cy="21668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53"/>
          <a:stretch/>
        </p:blipFill>
        <p:spPr>
          <a:xfrm>
            <a:off x="6204794" y="1943615"/>
            <a:ext cx="3026292" cy="36584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6"/>
          <a:stretch/>
        </p:blipFill>
        <p:spPr>
          <a:xfrm>
            <a:off x="600078" y="3544389"/>
            <a:ext cx="5487650" cy="205765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37"/>
          <a:stretch/>
        </p:blipFill>
        <p:spPr>
          <a:xfrm>
            <a:off x="6204794" y="4249783"/>
            <a:ext cx="5487650" cy="13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3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413</Words>
  <Application>Microsoft Office PowerPoint</Application>
  <PresentationFormat>Widescreen</PresentationFormat>
  <Paragraphs>103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Lucida Sans</vt:lpstr>
      <vt:lpstr>Office Theme</vt:lpstr>
      <vt:lpstr>Zombie Outbreak</vt:lpstr>
      <vt:lpstr>Warning</vt:lpstr>
      <vt:lpstr>Rules of Zombies</vt:lpstr>
      <vt:lpstr>Preliminary Research: Test Subject 19</vt:lpstr>
      <vt:lpstr>What kind of Zombies are there?</vt:lpstr>
      <vt:lpstr>Modeling the Outbreak</vt:lpstr>
      <vt:lpstr>How to Solve these equations</vt:lpstr>
      <vt:lpstr>Possible Outcomes:</vt:lpstr>
      <vt:lpstr>More Possibilities</vt:lpstr>
      <vt:lpstr>Other Research Possibility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Butler</dc:creator>
  <cp:lastModifiedBy>Justin Butler</cp:lastModifiedBy>
  <cp:revision>31</cp:revision>
  <dcterms:created xsi:type="dcterms:W3CDTF">2017-11-26T21:28:13Z</dcterms:created>
  <dcterms:modified xsi:type="dcterms:W3CDTF">2017-11-29T20:13:20Z</dcterms:modified>
</cp:coreProperties>
</file>